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9" r:id="rId4"/>
    <p:sldId id="280" r:id="rId5"/>
    <p:sldId id="274" r:id="rId6"/>
    <p:sldId id="259" r:id="rId7"/>
    <p:sldId id="260" r:id="rId8"/>
    <p:sldId id="261" r:id="rId9"/>
    <p:sldId id="277" r:id="rId10"/>
    <p:sldId id="284" r:id="rId11"/>
    <p:sldId id="285" r:id="rId12"/>
    <p:sldId id="286" r:id="rId13"/>
    <p:sldId id="276" r:id="rId14"/>
    <p:sldId id="262" r:id="rId15"/>
    <p:sldId id="263" r:id="rId16"/>
    <p:sldId id="278" r:id="rId17"/>
    <p:sldId id="275" r:id="rId18"/>
    <p:sldId id="289" r:id="rId19"/>
    <p:sldId id="283" r:id="rId20"/>
    <p:sldId id="265" r:id="rId21"/>
    <p:sldId id="272" r:id="rId22"/>
    <p:sldId id="266" r:id="rId23"/>
    <p:sldId id="267" r:id="rId24"/>
    <p:sldId id="281" r:id="rId25"/>
    <p:sldId id="268" r:id="rId26"/>
    <p:sldId id="26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50" autoAdjust="0"/>
    <p:restoredTop sz="94259" autoAdjust="0"/>
  </p:normalViewPr>
  <p:slideViewPr>
    <p:cSldViewPr snapToGrid="0">
      <p:cViewPr varScale="1">
        <p:scale>
          <a:sx n="98" d="100"/>
          <a:sy n="98" d="100"/>
        </p:scale>
        <p:origin x="-34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6607257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7720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10e18cdd5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10e18cdd5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5577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10e18cdd5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10e18cdd5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109688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10e18cdd5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10e18cdd5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46134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10e18cdd5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10e18cdd5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79113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10e18cdd5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10e18cdd5_0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366233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10e18cdd5_0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10e18cdd5_0_1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514978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10e18cdd5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10e18cdd5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4152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94818"/>
            <a:ext cx="4041775" cy="491132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5950"/>
            <a:ext cx="4041775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257300"/>
            <a:ext cx="2743200" cy="3429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257300"/>
            <a:ext cx="5111750" cy="3429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831058"/>
            <a:ext cx="5257800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21589"/>
            <a:ext cx="2209800" cy="163449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767263"/>
            <a:ext cx="6096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4362450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4664869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358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358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1E05FDC-4573-468B-A226-15FCC7B83D92}" type="datetimeFigureOut">
              <a:rPr lang="en-US" smtClean="0"/>
              <a:pPr/>
              <a:t>10/28/2019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-19017" y="151806"/>
            <a:ext cx="9180548" cy="486918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aenvironmentportal.org.in/category/2543/thesaurus/gas-leakages/?page=3" TargetMode="External"/><Relationship Id="rId2" Type="http://schemas.openxmlformats.org/officeDocument/2006/relationships/hyperlink" Target="https://en.wikipedia.org/wiki/List_of_industrial_disasters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875096" y="2068684"/>
            <a:ext cx="7688100" cy="1073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Industrial gas </a:t>
            </a:r>
            <a:r>
              <a:rPr lang="en-GB" sz="3600" b="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leakage </a:t>
            </a:r>
            <a:r>
              <a:rPr lang="en-GB" sz="3600" b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monitoring </a:t>
            </a:r>
            <a:r>
              <a:rPr lang="en-GB" sz="3600" b="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endParaRPr sz="4800">
              <a:solidFill>
                <a:schemeClr val="tx1"/>
              </a:solidFill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1234852" y="26799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 dirty="0"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   Team Members    </a:t>
            </a:r>
            <a:endParaRPr lang="en-GB" sz="20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1500" dirty="0" err="1">
                <a:latin typeface="Arial"/>
                <a:ea typeface="Arial"/>
                <a:cs typeface="Arial"/>
                <a:sym typeface="Arial"/>
              </a:rPr>
              <a:t>N.Prathul</a:t>
            </a:r>
            <a:r>
              <a:rPr lang="en-GB" sz="1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500" dirty="0" smtClean="0">
                <a:latin typeface="Arial"/>
                <a:ea typeface="Arial"/>
                <a:cs typeface="Arial"/>
                <a:sym typeface="Arial"/>
              </a:rPr>
              <a:t>Sai(16VD1A0523)</a:t>
            </a:r>
            <a:endParaRPr lang="en-GB" sz="1500" dirty="0"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1500" dirty="0">
                <a:latin typeface="Arial"/>
                <a:ea typeface="Arial"/>
                <a:cs typeface="Arial"/>
                <a:sym typeface="Arial"/>
              </a:rPr>
              <a:t>                                                                 B.Akhila(16VD1A0502)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1500" dirty="0">
                <a:latin typeface="Arial"/>
                <a:ea typeface="Arial"/>
                <a:cs typeface="Arial"/>
                <a:sym typeface="Arial"/>
              </a:rPr>
              <a:t>D.Sai teja(16VD1A0538)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1500" dirty="0">
                <a:latin typeface="Arial"/>
                <a:ea typeface="Arial"/>
                <a:cs typeface="Arial"/>
                <a:sym typeface="Arial"/>
              </a:rPr>
              <a:t>S.Navaneetha(16VD1A0519)</a:t>
            </a: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 dirty="0" smtClean="0"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</a:t>
            </a:r>
            <a:endParaRPr lang="en-GB"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500" dirty="0" smtClean="0"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</a:t>
            </a:r>
            <a:endParaRPr sz="1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911925" y="3470025"/>
            <a:ext cx="2735700" cy="13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Under the guidance of</a:t>
            </a:r>
            <a:endParaRPr sz="16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Mr.Y.Satyam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smtClean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Asst.Prof(c)</a:t>
            </a:r>
            <a:endParaRPr lang="en-GB" sz="160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491" y="804041"/>
            <a:ext cx="638175" cy="581025"/>
          </a:xfrm>
          <a:prstGeom prst="rect">
            <a:avLst/>
          </a:prstGeom>
          <a:noFill/>
        </p:spPr>
      </p:pic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1061545" y="740979"/>
            <a:ext cx="733245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iandra GD" pitchFamily="34" charset="0"/>
                <a:ea typeface="Times New Roman" pitchFamily="18" charset="0"/>
                <a:cs typeface="Times New Roman" pitchFamily="18" charset="0"/>
              </a:rPr>
              <a:t>JNTUH College of Engineering Manthani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iandra GD" pitchFamily="34" charset="0"/>
                <a:ea typeface="Times New Roman" pitchFamily="18" charset="0"/>
                <a:cs typeface="Times New Roman" pitchFamily="18" charset="0"/>
              </a:rPr>
              <a:t>Centenary Colony, Pannur(V), Ramagiri(M), Peddapally(D), Telangana-505212.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74428" y="1355834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Department of computer science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966635" y="3378468"/>
            <a:ext cx="3709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IN" sz="1600" dirty="0" smtClean="0">
                <a:latin typeface="+mj-lt"/>
              </a:rPr>
              <a:t>  It  </a:t>
            </a:r>
            <a:r>
              <a:rPr lang="en-IN" sz="1600" dirty="0">
                <a:latin typeface="+mj-lt"/>
              </a:rPr>
              <a:t>is a device that detects  the one or more types of gas in the environment.</a:t>
            </a:r>
          </a:p>
          <a:p>
            <a:pPr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IN" sz="1600" dirty="0" smtClean="0">
                <a:latin typeface="+mj-lt"/>
              </a:rPr>
              <a:t>  This </a:t>
            </a:r>
            <a:r>
              <a:rPr lang="en-IN" sz="1600" dirty="0">
                <a:latin typeface="+mj-lt"/>
              </a:rPr>
              <a:t>sensor measures the concentration of gas.</a:t>
            </a:r>
          </a:p>
          <a:p>
            <a:endParaRPr lang="en-IN" sz="16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4085" y="3316912"/>
            <a:ext cx="42997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200" dirty="0" smtClean="0">
                <a:latin typeface="+mj-lt"/>
              </a:rPr>
              <a:t>   </a:t>
            </a:r>
            <a:r>
              <a:rPr lang="en-US" dirty="0">
                <a:latin typeface="+mj-lt"/>
              </a:rPr>
              <a:t>Arduino is an open-source </a:t>
            </a:r>
            <a:r>
              <a:rPr lang="en-US" dirty="0" smtClean="0">
                <a:latin typeface="+mj-lt"/>
              </a:rPr>
              <a:t>platform.</a:t>
            </a:r>
            <a:endParaRPr lang="en-US" dirty="0">
              <a:latin typeface="+mj-lt"/>
            </a:endParaRPr>
          </a:p>
          <a:p>
            <a:pPr algn="just">
              <a:buClr>
                <a:schemeClr val="tx1"/>
              </a:buClr>
              <a:buFont typeface="Wingdings" pitchFamily="2" charset="2"/>
              <a:buChar char="§"/>
            </a:pPr>
            <a:r>
              <a:rPr lang="en-US" dirty="0" smtClean="0">
                <a:latin typeface="+mj-lt"/>
              </a:rPr>
              <a:t>   It </a:t>
            </a:r>
            <a:r>
              <a:rPr lang="en-US" dirty="0">
                <a:latin typeface="+mj-lt"/>
              </a:rPr>
              <a:t>consists of both a physical programmable circuit board and a piece of software, or IDE that runs on your computer, used to write and upload computer code to the physical board.</a:t>
            </a:r>
            <a:endParaRPr lang="en-IN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165" t="7955" r="13592" b="11363"/>
          <a:stretch/>
        </p:blipFill>
        <p:spPr>
          <a:xfrm rot="16200000">
            <a:off x="1086245" y="268097"/>
            <a:ext cx="2380260" cy="3166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807" t="17592" r="5509" b="18596"/>
          <a:stretch/>
        </p:blipFill>
        <p:spPr>
          <a:xfrm>
            <a:off x="5303520" y="783102"/>
            <a:ext cx="3221424" cy="235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851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196" y="3128211"/>
            <a:ext cx="3813242" cy="1318662"/>
          </a:xfrm>
        </p:spPr>
        <p:txBody>
          <a:bodyPr/>
          <a:lstStyle/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j-lt"/>
                <a:cs typeface="Arial" pitchFamily="34" charset="0"/>
              </a:rPr>
              <a:t>A breadboard has many holes into which circuit components like IC’s and resistors can be inserted.</a:t>
            </a:r>
            <a:endParaRPr lang="en-IN" sz="1600" dirty="0">
              <a:latin typeface="+mj-lt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1602607" y="-91441"/>
            <a:ext cx="1617045" cy="3378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947" t="11041" r="18" b="42550"/>
          <a:stretch/>
        </p:blipFill>
        <p:spPr>
          <a:xfrm>
            <a:off x="5332395" y="789269"/>
            <a:ext cx="2906829" cy="19250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0562" y="3153514"/>
            <a:ext cx="3686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 smtClean="0">
                <a:latin typeface="+mj-lt"/>
              </a:rPr>
              <a:t>The ESP8266 wifi module is self contained SOC with integrated TCP/IP protocol stack that can give any microcontroller access to  WIFI network.</a:t>
            </a:r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062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19" y="3031958"/>
            <a:ext cx="3707796" cy="1510148"/>
          </a:xfrm>
        </p:spPr>
        <p:txBody>
          <a:bodyPr/>
          <a:lstStyle/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IN" sz="1500" dirty="0" smtClean="0">
                <a:latin typeface="+mj-lt"/>
                <a:cs typeface="Arial" pitchFamily="34" charset="0"/>
              </a:rPr>
              <a:t>Jumper wires  are used to establish an electrical connection between two points in a circuit.</a:t>
            </a:r>
            <a:endParaRPr lang="en-IN" sz="1500" dirty="0">
              <a:latin typeface="+mj-lt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6609" b="16050"/>
          <a:stretch/>
        </p:blipFill>
        <p:spPr>
          <a:xfrm>
            <a:off x="693019" y="962525"/>
            <a:ext cx="3830856" cy="1453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07267" y="789270"/>
            <a:ext cx="3041584" cy="16170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03521" y="3226384"/>
            <a:ext cx="30415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latin typeface="+mj-lt"/>
              </a:rPr>
              <a:t>A buzzer is a audio signalling device</a:t>
            </a:r>
          </a:p>
        </p:txBody>
      </p:sp>
    </p:spTree>
    <p:extLst>
      <p:ext uri="{BB962C8B-B14F-4D97-AF65-F5344CB8AC3E}">
        <p14:creationId xmlns:p14="http://schemas.microsoft.com/office/powerpoint/2010/main" xmlns="" val="237190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003" y="1396471"/>
            <a:ext cx="7688700" cy="535200"/>
          </a:xfrm>
        </p:spPr>
        <p:txBody>
          <a:bodyPr/>
          <a:lstStyle/>
          <a:p>
            <a:r>
              <a:rPr lang="en-IN" sz="2800" dirty="0" smtClean="0">
                <a:solidFill>
                  <a:schemeClr val="tx1"/>
                </a:solidFill>
                <a:cs typeface="Arial" pitchFamily="34" charset="0"/>
              </a:rPr>
              <a:t>Languages used</a:t>
            </a:r>
            <a:r>
              <a:rPr lang="en-IN" dirty="0" smtClean="0">
                <a:solidFill>
                  <a:schemeClr val="tx1"/>
                </a:solidFill>
              </a:rPr>
              <a:t>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Wingdings" pitchFamily="2" charset="2"/>
              <a:buChar char="§"/>
            </a:pPr>
            <a:r>
              <a:rPr lang="en-IN" sz="2400" dirty="0" smtClean="0">
                <a:latin typeface="+mj-lt"/>
                <a:cs typeface="Arial" pitchFamily="34" charset="0"/>
              </a:rPr>
              <a:t>C 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IN" sz="2400" dirty="0" smtClean="0">
                <a:latin typeface="+mj-lt"/>
                <a:cs typeface="Arial" pitchFamily="34" charset="0"/>
              </a:rPr>
              <a:t>Php 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IN" sz="2400" dirty="0" smtClean="0">
                <a:latin typeface="+mj-lt"/>
                <a:cs typeface="Arial" pitchFamily="34" charset="0"/>
              </a:rPr>
              <a:t>Html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IN" sz="2400" dirty="0" smtClean="0">
                <a:latin typeface="+mj-lt"/>
                <a:cs typeface="Arial" pitchFamily="34" charset="0"/>
              </a:rPr>
              <a:t>Css </a:t>
            </a:r>
          </a:p>
          <a:p>
            <a:pPr>
              <a:buClrTx/>
              <a:buFont typeface="Wingdings" pitchFamily="2" charset="2"/>
              <a:buChar char="§"/>
            </a:pP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000" dirty="0" smtClean="0">
                <a:solidFill>
                  <a:schemeClr val="tx1"/>
                </a:solidFill>
                <a:cs typeface="Arial" pitchFamily="34" charset="0"/>
              </a:rPr>
              <a:t>Modules</a:t>
            </a:r>
            <a:r>
              <a:rPr lang="en-GB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3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Wingdings" pitchFamily="2" charset="2"/>
              <a:buChar char="§"/>
            </a:pPr>
            <a:r>
              <a:rPr lang="en-GB" sz="2400" dirty="0" smtClean="0">
                <a:latin typeface="+mj-lt"/>
                <a:cs typeface="Arial" pitchFamily="34" charset="0"/>
              </a:rPr>
              <a:t>Hardware implementation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GB" sz="2400" dirty="0" smtClean="0">
                <a:latin typeface="+mj-lt"/>
                <a:cs typeface="Arial" pitchFamily="34" charset="0"/>
              </a:rPr>
              <a:t>User interface</a:t>
            </a:r>
            <a:endParaRPr lang="en-US" sz="2400" dirty="0" smtClean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8940" y="793133"/>
            <a:ext cx="7688700" cy="535200"/>
          </a:xfrm>
        </p:spPr>
        <p:txBody>
          <a:bodyPr/>
          <a:lstStyle/>
          <a:p>
            <a:r>
              <a:rPr lang="en-GB" sz="3000" dirty="0" smtClean="0">
                <a:solidFill>
                  <a:schemeClr val="tx1"/>
                </a:solidFill>
                <a:cs typeface="Arial" pitchFamily="34" charset="0"/>
              </a:rPr>
              <a:t>Hardware implementation</a:t>
            </a:r>
            <a:endParaRPr lang="en-US" sz="300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970" y="1647661"/>
            <a:ext cx="7126016" cy="3081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825" y="770010"/>
            <a:ext cx="7688700" cy="535200"/>
          </a:xfrm>
        </p:spPr>
        <p:txBody>
          <a:bodyPr/>
          <a:lstStyle/>
          <a:p>
            <a:r>
              <a:rPr lang="en-IN" sz="2800" dirty="0" smtClean="0">
                <a:solidFill>
                  <a:schemeClr val="tx1"/>
                </a:solidFill>
              </a:rPr>
              <a:t>Circuit diagram 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888" y="1609127"/>
            <a:ext cx="3830855" cy="353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>
            <a:off x="4664414" y="617705"/>
            <a:ext cx="3657599" cy="4601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IN" sz="3200" dirty="0" smtClean="0">
                <a:solidFill>
                  <a:schemeClr val="tx1"/>
                </a:solidFill>
              </a:rPr>
              <a:t>Code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857250"/>
            <a:ext cx="8335108" cy="41769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723480"/>
            <a:ext cx="8229600" cy="4420019"/>
          </a:xfrm>
        </p:spPr>
      </p:pic>
    </p:spTree>
    <p:extLst>
      <p:ext uri="{BB962C8B-B14F-4D97-AF65-F5344CB8AC3E}">
        <p14:creationId xmlns:p14="http://schemas.microsoft.com/office/powerpoint/2010/main" xmlns="" val="288000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IN" sz="3000" dirty="0" smtClean="0">
                <a:solidFill>
                  <a:schemeClr val="tx1"/>
                </a:solidFill>
                <a:cs typeface="Arial" pitchFamily="34" charset="0"/>
              </a:rPr>
              <a:t>Outcome</a:t>
            </a:r>
            <a:endParaRPr lang="en-IN" sz="300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200" y="857250"/>
            <a:ext cx="8229600" cy="4286250"/>
          </a:xfrm>
        </p:spPr>
      </p:pic>
    </p:spTree>
    <p:extLst>
      <p:ext uri="{BB962C8B-B14F-4D97-AF65-F5344CB8AC3E}">
        <p14:creationId xmlns:p14="http://schemas.microsoft.com/office/powerpoint/2010/main" xmlns="" val="356310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19825" y="61600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Topics</a:t>
            </a:r>
            <a:endParaRPr sz="3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642822" y="1135599"/>
            <a:ext cx="7688700" cy="3705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GB" sz="2000" dirty="0" smtClean="0">
                <a:solidFill>
                  <a:srgbClr val="000000"/>
                </a:solidFill>
                <a:latin typeface="+mj-lt"/>
                <a:ea typeface="Arial"/>
                <a:cs typeface="Arial" pitchFamily="34" charset="0"/>
                <a:sym typeface="Arial"/>
              </a:rPr>
              <a:t>Abstract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GB" sz="2000" dirty="0" smtClean="0">
                <a:solidFill>
                  <a:srgbClr val="000000"/>
                </a:solidFill>
                <a:latin typeface="+mj-lt"/>
                <a:ea typeface="Arial"/>
                <a:cs typeface="Arial" pitchFamily="34" charset="0"/>
                <a:sym typeface="Arial"/>
              </a:rPr>
              <a:t>Problem Statement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GB" sz="2000" dirty="0" smtClean="0">
                <a:solidFill>
                  <a:srgbClr val="000000"/>
                </a:solidFill>
                <a:latin typeface="+mj-lt"/>
                <a:ea typeface="Arial"/>
                <a:cs typeface="Arial" pitchFamily="34" charset="0"/>
                <a:sym typeface="Arial"/>
              </a:rPr>
              <a:t>Literature Survey</a:t>
            </a:r>
            <a:endParaRPr lang="en-GB" sz="2000" dirty="0">
              <a:solidFill>
                <a:srgbClr val="000000"/>
              </a:solidFill>
              <a:latin typeface="+mj-lt"/>
              <a:ea typeface="Arial"/>
              <a:cs typeface="Arial" pitchFamily="34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GB" sz="2000" dirty="0" smtClean="0">
                <a:solidFill>
                  <a:srgbClr val="000000"/>
                </a:solidFill>
                <a:latin typeface="+mj-lt"/>
                <a:ea typeface="Arial"/>
                <a:cs typeface="Arial" pitchFamily="34" charset="0"/>
                <a:sym typeface="Arial"/>
              </a:rPr>
              <a:t>Existing Solution</a:t>
            </a:r>
            <a:endParaRPr lang="en-GB" sz="2000" dirty="0">
              <a:solidFill>
                <a:srgbClr val="000000"/>
              </a:solidFill>
              <a:latin typeface="+mj-lt"/>
              <a:ea typeface="Arial"/>
              <a:cs typeface="Arial" pitchFamily="34" charset="0"/>
              <a:sym typeface="Arial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GB" sz="2000" dirty="0" smtClean="0">
                <a:solidFill>
                  <a:srgbClr val="000000"/>
                </a:solidFill>
                <a:latin typeface="+mj-lt"/>
                <a:ea typeface="Arial"/>
                <a:cs typeface="Arial" pitchFamily="34" charset="0"/>
                <a:sym typeface="Arial"/>
              </a:rPr>
              <a:t>Demerits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GB" sz="2000" dirty="0" smtClean="0">
                <a:solidFill>
                  <a:srgbClr val="000000"/>
                </a:solidFill>
                <a:latin typeface="+mj-lt"/>
                <a:ea typeface="Arial"/>
                <a:cs typeface="Arial" pitchFamily="34" charset="0"/>
                <a:sym typeface="Arial"/>
              </a:rPr>
              <a:t>Proposed Solution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Font typeface="Wingdings" pitchFamily="2" charset="2"/>
              <a:buChar char="§"/>
            </a:pPr>
            <a:r>
              <a:rPr lang="en-GB" sz="2000" dirty="0" smtClean="0">
                <a:solidFill>
                  <a:srgbClr val="000000"/>
                </a:solidFill>
                <a:latin typeface="+mj-lt"/>
                <a:ea typeface="Arial"/>
                <a:cs typeface="Arial" pitchFamily="34" charset="0"/>
                <a:sym typeface="Arial"/>
              </a:rPr>
              <a:t>    Design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Font typeface="Wingdings" pitchFamily="2" charset="2"/>
              <a:buChar char="§"/>
            </a:pPr>
            <a:r>
              <a:rPr lang="en-GB" sz="2000" dirty="0">
                <a:solidFill>
                  <a:srgbClr val="000000"/>
                </a:solidFill>
                <a:latin typeface="+mj-lt"/>
                <a:ea typeface="Arial"/>
                <a:cs typeface="Arial" pitchFamily="34" charset="0"/>
                <a:sym typeface="Arial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latin typeface="+mj-lt"/>
                <a:ea typeface="Arial"/>
                <a:cs typeface="Arial" pitchFamily="34" charset="0"/>
                <a:sym typeface="Arial"/>
              </a:rPr>
              <a:t>   Outcome</a:t>
            </a:r>
            <a:endParaRPr lang="en-GB" sz="2000" dirty="0">
              <a:solidFill>
                <a:srgbClr val="000000"/>
              </a:solidFill>
              <a:latin typeface="+mj-lt"/>
              <a:ea typeface="Arial"/>
              <a:cs typeface="Arial" pitchFamily="34" charset="0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Font typeface="Wingdings" pitchFamily="2" charset="2"/>
              <a:buChar char="§"/>
            </a:pPr>
            <a:r>
              <a:rPr lang="en-GB" sz="2000" dirty="0" smtClean="0">
                <a:solidFill>
                  <a:srgbClr val="000000"/>
                </a:solidFill>
                <a:latin typeface="+mj-lt"/>
                <a:ea typeface="Arial"/>
                <a:cs typeface="Arial" pitchFamily="34" charset="0"/>
                <a:sym typeface="Arial"/>
              </a:rPr>
              <a:t>    Conclusion</a:t>
            </a:r>
            <a:endParaRPr sz="2000" dirty="0" smtClean="0">
              <a:solidFill>
                <a:srgbClr val="000000"/>
              </a:solidFill>
              <a:latin typeface="+mj-lt"/>
              <a:ea typeface="Arial"/>
              <a:cs typeface="Arial" pitchFamily="34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50" y="698540"/>
            <a:ext cx="7688700" cy="535200"/>
          </a:xfrm>
        </p:spPr>
        <p:txBody>
          <a:bodyPr/>
          <a:lstStyle/>
          <a:p>
            <a:r>
              <a:rPr lang="en-GB" sz="3000" dirty="0" smtClean="0">
                <a:solidFill>
                  <a:schemeClr val="tx1"/>
                </a:solidFill>
                <a:cs typeface="Arial" pitchFamily="34" charset="0"/>
              </a:rPr>
              <a:t>User Interface</a:t>
            </a:r>
            <a:endParaRPr lang="en-US" sz="300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487" y="1271751"/>
            <a:ext cx="5263020" cy="3714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 descr="https://thinger.io/wp-content/uploads/2016/08/real-time-iot-dashboard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59668" y="1786494"/>
            <a:ext cx="2648608" cy="2270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5642" y="683394"/>
            <a:ext cx="31053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 smtClean="0">
                <a:latin typeface="+mj-lt"/>
              </a:rPr>
              <a:t>Sequence Diagram</a:t>
            </a:r>
            <a:endParaRPr lang="en-IN" sz="3000" dirty="0">
              <a:latin typeface="+mj-lt"/>
            </a:endParaRPr>
          </a:p>
        </p:txBody>
      </p:sp>
      <p:pic>
        <p:nvPicPr>
          <p:cNvPr id="1026" name="Picture 2" descr="C:\Users\MNOPQR\Pictures\Saved Pictures\Screenshots\Screenshot (9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2325" y="1347537"/>
            <a:ext cx="7497763" cy="342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218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50" y="656498"/>
            <a:ext cx="7688700" cy="535200"/>
          </a:xfrm>
        </p:spPr>
        <p:txBody>
          <a:bodyPr/>
          <a:lstStyle/>
          <a:p>
            <a:r>
              <a:rPr lang="en-GB" sz="3000" dirty="0" smtClean="0">
                <a:solidFill>
                  <a:schemeClr val="tx1"/>
                </a:solidFill>
                <a:cs typeface="Arial" pitchFamily="34" charset="0"/>
              </a:rPr>
              <a:t>Data flow diagram</a:t>
            </a:r>
            <a:endParaRPr lang="en-US" sz="3000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0334" y="1307158"/>
            <a:ext cx="4633386" cy="359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000" b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Conclusion</a:t>
            </a:r>
            <a:endParaRPr sz="3000" dirty="0"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Tx/>
              <a:buFont typeface="Wingdings" pitchFamily="2" charset="2"/>
              <a:buChar char="§"/>
            </a:pPr>
            <a:r>
              <a:rPr lang="en-GB" sz="1900" dirty="0" smtClean="0">
                <a:latin typeface="+mj-lt"/>
              </a:rPr>
              <a:t> Gas </a:t>
            </a:r>
            <a:r>
              <a:rPr lang="en-GB" sz="1900" dirty="0">
                <a:latin typeface="+mj-lt"/>
              </a:rPr>
              <a:t>leakage leads to severe accidents resulting in material losses and </a:t>
            </a:r>
            <a:r>
              <a:rPr lang="en-GB" sz="1900" dirty="0" smtClean="0">
                <a:latin typeface="+mj-lt"/>
              </a:rPr>
              <a:t>      human </a:t>
            </a:r>
            <a:r>
              <a:rPr lang="en-GB" sz="1900" dirty="0">
                <a:latin typeface="+mj-lt"/>
              </a:rPr>
              <a:t>injuries</a:t>
            </a:r>
            <a:r>
              <a:rPr lang="en-GB" sz="1900" dirty="0" smtClean="0">
                <a:latin typeface="+mj-lt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Tx/>
              <a:buFont typeface="Wingdings" pitchFamily="2" charset="2"/>
              <a:buChar char="§"/>
            </a:pPr>
            <a:r>
              <a:rPr lang="en-GB" sz="1900" dirty="0" smtClean="0">
                <a:latin typeface="+mj-lt"/>
              </a:rPr>
              <a:t> </a:t>
            </a:r>
            <a:r>
              <a:rPr lang="en-GB" sz="1900" dirty="0">
                <a:latin typeface="+mj-lt"/>
              </a:rPr>
              <a:t>Hence,  leakage detection is essential to prevent  accidents and to save human </a:t>
            </a:r>
            <a:r>
              <a:rPr lang="en-GB" sz="1900" dirty="0" smtClean="0">
                <a:latin typeface="+mj-lt"/>
              </a:rPr>
              <a:t>lives.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Tx/>
              <a:buFont typeface="Wingdings" pitchFamily="2" charset="2"/>
              <a:buChar char="§"/>
            </a:pPr>
            <a:r>
              <a:rPr lang="en-GB" sz="1900" dirty="0" smtClean="0">
                <a:latin typeface="+mj-lt"/>
              </a:rPr>
              <a:t> This is an cost efficient way to detect harmful gases. and this device is portable so can be used in Industries,home,car.</a:t>
            </a:r>
            <a:endParaRPr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000" dirty="0" smtClean="0">
                <a:solidFill>
                  <a:schemeClr val="tx1"/>
                </a:solidFill>
              </a:rPr>
              <a:t>References</a:t>
            </a:r>
            <a:endParaRPr lang="en-IN" sz="30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Wingdings" pitchFamily="2" charset="2"/>
              <a:buChar char="§"/>
            </a:pPr>
            <a:r>
              <a:rPr lang="en-IN" sz="2000" dirty="0">
                <a:hlinkClick r:id="rId2"/>
              </a:rPr>
              <a:t>Images referenced from google </a:t>
            </a:r>
            <a:r>
              <a:rPr lang="en-IN" sz="2000" dirty="0" smtClean="0">
                <a:hlinkClick r:id="rId2"/>
              </a:rPr>
              <a:t>images</a:t>
            </a:r>
          </a:p>
          <a:p>
            <a:pPr>
              <a:buClrTx/>
              <a:buFont typeface="Wingdings" pitchFamily="2" charset="2"/>
              <a:buChar char="§"/>
            </a:pPr>
            <a:endParaRPr lang="en-IN" sz="2000" dirty="0" smtClean="0">
              <a:hlinkClick r:id="rId2"/>
            </a:endParaRPr>
          </a:p>
          <a:p>
            <a:pPr>
              <a:buClrTx/>
              <a:buFont typeface="Wingdings" pitchFamily="2" charset="2"/>
              <a:buChar char="§"/>
            </a:pPr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en.wikipedia.org/wiki/List_of_industrial_disasters</a:t>
            </a:r>
            <a:endParaRPr lang="en-US" sz="2000" dirty="0" smtClean="0"/>
          </a:p>
          <a:p>
            <a:pPr>
              <a:buClrTx/>
              <a:buFont typeface="Wingdings" pitchFamily="2" charset="2"/>
              <a:buChar char="§"/>
            </a:pPr>
            <a:endParaRPr lang="en-US" sz="2000" dirty="0">
              <a:hlinkClick r:id="rId3"/>
            </a:endParaRPr>
          </a:p>
          <a:p>
            <a:pPr>
              <a:buClrTx/>
              <a:buFont typeface="Wingdings" pitchFamily="2" charset="2"/>
              <a:buChar char="§"/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://www.indiaenvironmentportal.org.in/category/2543/thesaurus/gas-leakages/?page=3</a:t>
            </a:r>
            <a:endParaRPr lang="en-US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xmlns="" val="174410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Any queries ?</a:t>
            </a:r>
            <a:endParaRPr sz="3800"/>
          </a:p>
        </p:txBody>
      </p:sp>
      <p:pic>
        <p:nvPicPr>
          <p:cNvPr id="4097" name="Picture 1" descr="C:\Users\jntu\Desktop\drip\ques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2263" y="2459038"/>
            <a:ext cx="3209925" cy="1428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/>
              <a:t>Thank you !</a:t>
            </a:r>
            <a:endParaRPr sz="55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 smtClean="0">
                <a:solidFill>
                  <a:schemeClr val="tx1"/>
                </a:solidFill>
              </a:rPr>
              <a:t>Abstract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Wingdings" pitchFamily="2" charset="2"/>
              <a:buChar char="§"/>
            </a:pPr>
            <a:r>
              <a:rPr lang="en-IN" sz="2000" dirty="0" smtClean="0">
                <a:latin typeface="+mj-lt"/>
                <a:cs typeface="Arial" pitchFamily="34" charset="0"/>
              </a:rPr>
              <a:t>Detection of poisonous gases in industries using cheap and reliable IoT sensors.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IN" sz="2000" dirty="0" smtClean="0">
                <a:latin typeface="+mj-lt"/>
                <a:cs typeface="Arial" pitchFamily="34" charset="0"/>
              </a:rPr>
              <a:t>Preventing human, materialistic losses.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Problem Statement</a:t>
            </a:r>
            <a:endParaRPr lang="en-IN" sz="3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Tx/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 pitchFamily="34" charset="0"/>
                <a:sym typeface="Arial"/>
              </a:rPr>
              <a:t>Gas leakage in the industrial area causes many health issues. Every year there has been recorded no of deaths causing harm to humans as well as animals and birds.</a:t>
            </a:r>
          </a:p>
          <a:p>
            <a:endParaRPr lang="en-IN" sz="20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255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076" y="712258"/>
            <a:ext cx="7688700" cy="535200"/>
          </a:xfrm>
        </p:spPr>
        <p:txBody>
          <a:bodyPr/>
          <a:lstStyle/>
          <a:p>
            <a:r>
              <a:rPr lang="en-IN" sz="3200" dirty="0" smtClean="0">
                <a:solidFill>
                  <a:schemeClr val="tx1"/>
                </a:solidFill>
              </a:rPr>
              <a:t>Literature survey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47435" y="827771"/>
            <a:ext cx="3128159" cy="168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5386" y="1614807"/>
            <a:ext cx="4176915" cy="221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0150" y="3007845"/>
            <a:ext cx="3094322" cy="197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0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Existing Solution</a:t>
            </a:r>
            <a:endParaRPr sz="3000"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Tx/>
              <a:buFont typeface="Wingdings" pitchFamily="2" charset="2"/>
              <a:buChar char="§"/>
            </a:pPr>
            <a:r>
              <a:rPr lang="en-US" sz="1900" dirty="0" smtClean="0">
                <a:latin typeface="+mj-lt"/>
                <a:cs typeface="Arial" pitchFamily="34" charset="0"/>
              </a:rPr>
              <a:t>   </a:t>
            </a:r>
            <a:r>
              <a:rPr lang="en-US" sz="2000" dirty="0" smtClean="0">
                <a:latin typeface="+mj-lt"/>
                <a:cs typeface="Arial" pitchFamily="34" charset="0"/>
              </a:rPr>
              <a:t>Gas detection with laser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000" dirty="0" smtClean="0">
              <a:latin typeface="+mj-lt"/>
              <a:cs typeface="Arial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Tx/>
              <a:buFont typeface="Wingdings" pitchFamily="2" charset="2"/>
              <a:buChar char="§"/>
            </a:pPr>
            <a:r>
              <a:rPr lang="en-US" sz="2000" dirty="0" smtClean="0">
                <a:latin typeface="+mj-lt"/>
                <a:cs typeface="Arial" pitchFamily="34" charset="0"/>
              </a:rPr>
              <a:t>    Robotic insects</a:t>
            </a:r>
            <a:endParaRPr sz="2000" dirty="0">
              <a:latin typeface="+mj-lt"/>
              <a:cs typeface="Arial" pitchFamily="34" charset="0"/>
            </a:endParaRPr>
          </a:p>
        </p:txBody>
      </p:sp>
      <p:sp>
        <p:nvSpPr>
          <p:cNvPr id="12290" name="AutoShape 2" descr="Image result for laser gas det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Image result for laser gas det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 descr="C:\Users\jntu\Desktop\drip\las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5639" y="2059372"/>
            <a:ext cx="2847975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87288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0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Demerits</a:t>
            </a:r>
            <a:endParaRPr sz="3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18019" y="1667395"/>
            <a:ext cx="472025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ClrTx/>
              <a:buFont typeface="Wingdings" pitchFamily="2" charset="2"/>
              <a:buChar char="§"/>
            </a:pPr>
            <a:r>
              <a:rPr lang="en-US" sz="2000" dirty="0" smtClean="0">
                <a:latin typeface="+mj-lt"/>
              </a:rPr>
              <a:t>  </a:t>
            </a:r>
            <a:r>
              <a:rPr lang="en-US" sz="2000" dirty="0" smtClean="0">
                <a:latin typeface="+mj-lt"/>
                <a:cs typeface="Arial" pitchFamily="34" charset="0"/>
              </a:rPr>
              <a:t>When heavy dust , steam or fog blocks the laser beam , the system will not able to take measurements.</a:t>
            </a:r>
          </a:p>
          <a:p>
            <a:pPr marL="0" lvl="0" indent="0" algn="just">
              <a:spcAft>
                <a:spcPts val="1600"/>
              </a:spcAft>
              <a:buClrTx/>
              <a:buFont typeface="Wingdings" pitchFamily="2" charset="2"/>
              <a:buChar char="§"/>
            </a:pPr>
            <a:r>
              <a:rPr lang="en-US" sz="2000" dirty="0" smtClean="0">
                <a:latin typeface="+mj-lt"/>
                <a:cs typeface="Arial" pitchFamily="34" charset="0"/>
              </a:rPr>
              <a:t> This method is very costly so it is always ignored by small scale industries</a:t>
            </a:r>
            <a:r>
              <a:rPr lang="en-US" sz="2000" dirty="0" smtClean="0">
                <a:latin typeface="+mj-lt"/>
              </a:rPr>
              <a:t>.</a:t>
            </a:r>
          </a:p>
          <a:p>
            <a:pPr marL="0" lvl="0" indent="0" algn="just">
              <a:spcAft>
                <a:spcPts val="1600"/>
              </a:spcAft>
              <a:buNone/>
            </a:pPr>
            <a:endParaRPr lang="en-US" sz="2000" dirty="0" smtClean="0">
              <a:latin typeface="+mj-lt"/>
            </a:endParaRPr>
          </a:p>
          <a:p>
            <a:pPr marL="0" lvl="0" indent="0" algn="just">
              <a:spcAft>
                <a:spcPts val="1600"/>
              </a:spcAft>
              <a:buNone/>
            </a:pPr>
            <a:endParaRPr lang="en-US" sz="2000" dirty="0">
              <a:latin typeface="+mj-lt"/>
            </a:endParaRPr>
          </a:p>
        </p:txBody>
      </p:sp>
      <p:pic>
        <p:nvPicPr>
          <p:cNvPr id="10242" name="Picture 2" descr="C:\Users\jntu\Desktop\drip\fo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0404" y="1503636"/>
            <a:ext cx="2925526" cy="20602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000" b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sz="3000" dirty="0"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+mj-lt"/>
                <a:cs typeface="Arial" pitchFamily="34" charset="0"/>
              </a:rPr>
              <a:t>A monitoring system for gas leakage detection needs to be developed with the combustible gas sensor (MQ9) was used to detect the presence of methane (CH4) and carbon monoxide gas (CO). </a:t>
            </a:r>
            <a:endParaRPr sz="2000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52" y="635256"/>
            <a:ext cx="7688700" cy="535200"/>
          </a:xfrm>
        </p:spPr>
        <p:txBody>
          <a:bodyPr/>
          <a:lstStyle/>
          <a:p>
            <a:r>
              <a:rPr lang="en-IN" sz="3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Design</a:t>
            </a:r>
            <a:endParaRPr lang="en-US" sz="3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824" y="1501540"/>
            <a:ext cx="7688700" cy="3117567"/>
          </a:xfrm>
        </p:spPr>
        <p:txBody>
          <a:bodyPr/>
          <a:lstStyle/>
          <a:p>
            <a:pPr marL="146050" indent="0">
              <a:buClrTx/>
              <a:buNone/>
            </a:pPr>
            <a:r>
              <a:rPr lang="en-IN" sz="2200" dirty="0" smtClean="0">
                <a:latin typeface="+mj-lt"/>
                <a:cs typeface="Arial" pitchFamily="34" charset="0"/>
              </a:rPr>
              <a:t>Components required</a:t>
            </a:r>
          </a:p>
          <a:p>
            <a:pPr marL="146050" indent="0">
              <a:buClrTx/>
              <a:buNone/>
            </a:pPr>
            <a:endParaRPr lang="en-IN" sz="2200" dirty="0"/>
          </a:p>
          <a:p>
            <a:pPr>
              <a:buClrTx/>
              <a:buFont typeface="Wingdings" pitchFamily="2" charset="2"/>
              <a:buChar char="§"/>
            </a:pPr>
            <a:r>
              <a:rPr lang="en-IN" sz="2000" dirty="0" smtClean="0">
                <a:latin typeface="+mj-lt"/>
                <a:cs typeface="Arial" pitchFamily="34" charset="0"/>
              </a:rPr>
              <a:t>Arduino Uno board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IN" sz="2000" dirty="0" smtClean="0">
                <a:latin typeface="+mj-lt"/>
                <a:cs typeface="Arial" pitchFamily="34" charset="0"/>
              </a:rPr>
              <a:t>MQ9</a:t>
            </a:r>
            <a:r>
              <a:rPr lang="en-US" sz="2000" dirty="0" smtClean="0">
                <a:latin typeface="+mj-lt"/>
                <a:cs typeface="Arial" pitchFamily="34" charset="0"/>
              </a:rPr>
              <a:t> sensor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IN" sz="2000" dirty="0" smtClean="0">
                <a:latin typeface="+mj-lt"/>
                <a:cs typeface="Arial" pitchFamily="34" charset="0"/>
              </a:rPr>
              <a:t>Bread </a:t>
            </a:r>
            <a:r>
              <a:rPr lang="en-IN" sz="2000" dirty="0" smtClean="0">
                <a:latin typeface="+mj-lt"/>
                <a:cs typeface="Arial" pitchFamily="34" charset="0"/>
              </a:rPr>
              <a:t>board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IN" sz="2000" dirty="0" smtClean="0">
                <a:latin typeface="+mj-lt"/>
                <a:cs typeface="Arial" pitchFamily="34" charset="0"/>
              </a:rPr>
              <a:t>ESP8266</a:t>
            </a:r>
            <a:endParaRPr lang="en-IN" sz="2000" dirty="0" smtClean="0">
              <a:latin typeface="+mj-lt"/>
              <a:cs typeface="Arial" pitchFamily="34" charset="0"/>
            </a:endParaRPr>
          </a:p>
          <a:p>
            <a:pPr>
              <a:buClrTx/>
              <a:buFont typeface="Wingdings" pitchFamily="2" charset="2"/>
              <a:buChar char="§"/>
            </a:pPr>
            <a:r>
              <a:rPr lang="en-IN" sz="2000" dirty="0">
                <a:latin typeface="+mj-lt"/>
                <a:cs typeface="Arial" pitchFamily="34" charset="0"/>
              </a:rPr>
              <a:t>B</a:t>
            </a:r>
            <a:r>
              <a:rPr lang="en-IN" sz="2000" dirty="0" smtClean="0">
                <a:latin typeface="+mj-lt"/>
                <a:cs typeface="Arial" pitchFamily="34" charset="0"/>
              </a:rPr>
              <a:t>uzzer</a:t>
            </a:r>
          </a:p>
          <a:p>
            <a:pPr>
              <a:buClrTx/>
              <a:buFont typeface="Wingdings" pitchFamily="2" charset="2"/>
              <a:buChar char="§"/>
            </a:pPr>
            <a:r>
              <a:rPr lang="en-IN" sz="2000" dirty="0" smtClean="0">
                <a:latin typeface="+mj-lt"/>
                <a:cs typeface="Arial" pitchFamily="34" charset="0"/>
              </a:rPr>
              <a:t>Jumper wires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415</Words>
  <Application>Microsoft Office PowerPoint</Application>
  <PresentationFormat>On-screen Show (16:9)</PresentationFormat>
  <Paragraphs>85</Paragraphs>
  <Slides>26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Flow</vt:lpstr>
      <vt:lpstr>Industrial gas leakage monitoring system</vt:lpstr>
      <vt:lpstr>Topics</vt:lpstr>
      <vt:lpstr>Abstract</vt:lpstr>
      <vt:lpstr>Problem Statement</vt:lpstr>
      <vt:lpstr>Literature survey</vt:lpstr>
      <vt:lpstr>Existing Solution</vt:lpstr>
      <vt:lpstr>Demerits</vt:lpstr>
      <vt:lpstr>Proposed Solution</vt:lpstr>
      <vt:lpstr>Design</vt:lpstr>
      <vt:lpstr>Slide 10</vt:lpstr>
      <vt:lpstr>Slide 11</vt:lpstr>
      <vt:lpstr>Slide 12</vt:lpstr>
      <vt:lpstr>Languages used </vt:lpstr>
      <vt:lpstr>Modules </vt:lpstr>
      <vt:lpstr>Hardware implementation</vt:lpstr>
      <vt:lpstr>Circuit diagram </vt:lpstr>
      <vt:lpstr>Code</vt:lpstr>
      <vt:lpstr>Slide 18</vt:lpstr>
      <vt:lpstr>Outcome</vt:lpstr>
      <vt:lpstr>User Interface</vt:lpstr>
      <vt:lpstr>Slide 21</vt:lpstr>
      <vt:lpstr>Data flow diagram</vt:lpstr>
      <vt:lpstr>Conclusion</vt:lpstr>
      <vt:lpstr>References</vt:lpstr>
      <vt:lpstr>Any queries ?</vt:lpstr>
      <vt:lpstr>Thank you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gas leakage monitoring system</dc:title>
  <dc:creator>Akki</dc:creator>
  <cp:lastModifiedBy>jntu</cp:lastModifiedBy>
  <cp:revision>53</cp:revision>
  <dcterms:modified xsi:type="dcterms:W3CDTF">2019-10-28T05:16:02Z</dcterms:modified>
</cp:coreProperties>
</file>